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88" r:id="rId4"/>
    <p:sldId id="405" r:id="rId5"/>
    <p:sldId id="292" r:id="rId6"/>
    <p:sldId id="302" r:id="rId7"/>
    <p:sldId id="404" r:id="rId8"/>
    <p:sldId id="443" r:id="rId9"/>
    <p:sldId id="442" r:id="rId10"/>
    <p:sldId id="401" r:id="rId11"/>
    <p:sldId id="294" r:id="rId12"/>
    <p:sldId id="368" r:id="rId13"/>
    <p:sldId id="371" r:id="rId14"/>
    <p:sldId id="431" r:id="rId15"/>
    <p:sldId id="415" r:id="rId16"/>
    <p:sldId id="441" r:id="rId17"/>
    <p:sldId id="408" r:id="rId18"/>
    <p:sldId id="409" r:id="rId19"/>
    <p:sldId id="395" r:id="rId20"/>
    <p:sldId id="410" r:id="rId21"/>
    <p:sldId id="414" r:id="rId22"/>
    <p:sldId id="411" r:id="rId23"/>
    <p:sldId id="412" r:id="rId24"/>
    <p:sldId id="413" r:id="rId25"/>
    <p:sldId id="437" r:id="rId26"/>
    <p:sldId id="420" r:id="rId27"/>
    <p:sldId id="438" r:id="rId28"/>
    <p:sldId id="439" r:id="rId29"/>
    <p:sldId id="416" r:id="rId30"/>
    <p:sldId id="440" r:id="rId31"/>
    <p:sldId id="433" r:id="rId32"/>
    <p:sldId id="432" r:id="rId33"/>
    <p:sldId id="403" r:id="rId34"/>
    <p:sldId id="425" r:id="rId35"/>
    <p:sldId id="426" r:id="rId36"/>
    <p:sldId id="402" r:id="rId37"/>
    <p:sldId id="429" r:id="rId38"/>
    <p:sldId id="430" r:id="rId39"/>
    <p:sldId id="406" r:id="rId40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G마켓 산스 Bold" panose="02000000000000000000" pitchFamily="50" charset="-127"/>
      <p:regular r:id="rId47"/>
    </p:embeddedFont>
    <p:embeddedFont>
      <p:font typeface="G마켓 산스 Medium" panose="02000000000000000000" pitchFamily="50" charset="-127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4E0"/>
    <a:srgbClr val="4472C4"/>
    <a:srgbClr val="999999"/>
    <a:srgbClr val="FBFBFB"/>
    <a:srgbClr val="70DDFC"/>
    <a:srgbClr val="6F6F6F"/>
    <a:srgbClr val="000000"/>
    <a:srgbClr val="ED9A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3" autoAdjust="0"/>
  </p:normalViewPr>
  <p:slideViewPr>
    <p:cSldViewPr snapToGrid="0" showGuides="1">
      <p:cViewPr varScale="1">
        <p:scale>
          <a:sx n="85" d="100"/>
          <a:sy n="85" d="100"/>
        </p:scale>
        <p:origin x="547" y="91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naver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F8FF4A-0861-45C5-8E68-69EDBCD208D1}"/>
              </a:ext>
            </a:extLst>
          </p:cNvPr>
          <p:cNvGrpSpPr/>
          <p:nvPr/>
        </p:nvGrpSpPr>
        <p:grpSpPr>
          <a:xfrm>
            <a:off x="506325" y="1015965"/>
            <a:ext cx="5060757" cy="857659"/>
            <a:chOff x="718637" y="1508001"/>
            <a:chExt cx="5060757" cy="857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5F75-F745-4762-B608-3026CBCC43CC}"/>
                </a:ext>
              </a:extLst>
            </p:cNvPr>
            <p:cNvSpPr txBox="1"/>
            <p:nvPr/>
          </p:nvSpPr>
          <p:spPr>
            <a:xfrm>
              <a:off x="718637" y="1508001"/>
              <a:ext cx="3804247" cy="770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3600" spc="-15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창의 설계 프로젝트</a:t>
              </a:r>
              <a:endParaRPr lang="en-US" sz="36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0D5FF6-F0E3-4FC6-B0D2-436C44AAB908}"/>
                </a:ext>
              </a:extLst>
            </p:cNvPr>
            <p:cNvSpPr/>
            <p:nvPr/>
          </p:nvSpPr>
          <p:spPr>
            <a:xfrm>
              <a:off x="842992" y="2304147"/>
              <a:ext cx="4936402" cy="6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8559800" y="5156688"/>
            <a:ext cx="3442820" cy="144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Presenter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5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조시완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Team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건우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없는 건우 팀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Subject :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창의설계프로젝트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Members :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안정환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정민수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조시완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DA250-CE8D-4AC0-A89C-B22F1F81D822}"/>
              </a:ext>
            </a:extLst>
          </p:cNvPr>
          <p:cNvSpPr txBox="1"/>
          <p:nvPr/>
        </p:nvSpPr>
        <p:spPr>
          <a:xfrm>
            <a:off x="547942" y="1980940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발표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0D93B2-1775-6835-FF0A-8CA9B53CF7D4}"/>
              </a:ext>
            </a:extLst>
          </p:cNvPr>
          <p:cNvCxnSpPr>
            <a:cxnSpLocks/>
          </p:cNvCxnSpPr>
          <p:nvPr/>
        </p:nvCxnSpPr>
        <p:spPr>
          <a:xfrm>
            <a:off x="8484314" y="5268286"/>
            <a:ext cx="0" cy="1275127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310854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최종 개발 내용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0762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155683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520D90-28B7-24F5-FFBA-20F00766A7A6}"/>
              </a:ext>
            </a:extLst>
          </p:cNvPr>
          <p:cNvGrpSpPr/>
          <p:nvPr/>
        </p:nvGrpSpPr>
        <p:grpSpPr>
          <a:xfrm>
            <a:off x="640462" y="2481388"/>
            <a:ext cx="4372585" cy="1228357"/>
            <a:chOff x="541643" y="3448786"/>
            <a:chExt cx="4372585" cy="12283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FBD7A5-94E2-7F83-5896-DCEFBA989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643" y="3448786"/>
              <a:ext cx="1411499" cy="40011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5956F28-5172-2A42-C9F7-F3EBA768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43" y="3943616"/>
              <a:ext cx="4372585" cy="733527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093F86-F6FC-2EF4-9C1A-B2B0254C6D10}"/>
              </a:ext>
            </a:extLst>
          </p:cNvPr>
          <p:cNvCxnSpPr/>
          <p:nvPr/>
        </p:nvCxnSpPr>
        <p:spPr>
          <a:xfrm>
            <a:off x="5667744" y="1374817"/>
            <a:ext cx="0" cy="491723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88E19A-90BF-0E38-F8E1-222A60A61942}"/>
              </a:ext>
            </a:extLst>
          </p:cNvPr>
          <p:cNvGrpSpPr/>
          <p:nvPr/>
        </p:nvGrpSpPr>
        <p:grpSpPr>
          <a:xfrm>
            <a:off x="6271726" y="3038138"/>
            <a:ext cx="5185746" cy="609685"/>
            <a:chOff x="6323046" y="3239211"/>
            <a:chExt cx="5185746" cy="60968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F09BCB4-CC48-3DE0-4A08-7D0C29E6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3046" y="3239211"/>
              <a:ext cx="2581635" cy="60968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79EA76-8B73-5438-E5F7-A253BCA6E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69400" y="3263581"/>
              <a:ext cx="2339392" cy="56094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4EA4D8F-0896-7251-A766-9371C8106E6A}"/>
              </a:ext>
            </a:extLst>
          </p:cNvPr>
          <p:cNvSpPr txBox="1"/>
          <p:nvPr/>
        </p:nvSpPr>
        <p:spPr>
          <a:xfrm>
            <a:off x="636891" y="4197327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DACON 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제주도 도로 교통량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Dataset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6D59C3-944A-47C7-F490-6A557E71E6A0}"/>
              </a:ext>
            </a:extLst>
          </p:cNvPr>
          <p:cNvSpPr txBox="1"/>
          <p:nvPr/>
        </p:nvSpPr>
        <p:spPr>
          <a:xfrm>
            <a:off x="6580160" y="4197327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제주특별자치도 교통정보센터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OPEN API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20" name="TextBox 5119">
            <a:extLst>
              <a:ext uri="{FF2B5EF4-FFF2-40B4-BE49-F238E27FC236}">
                <a16:creationId xmlns:a16="http://schemas.microsoft.com/office/drawing/2014/main" id="{ABCE352C-8948-8C6A-2F0E-71C69DE158FB}"/>
              </a:ext>
            </a:extLst>
          </p:cNvPr>
          <p:cNvSpPr txBox="1"/>
          <p:nvPr/>
        </p:nvSpPr>
        <p:spPr>
          <a:xfrm>
            <a:off x="6271726" y="6211669"/>
            <a:ext cx="60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[DACON]</a:t>
            </a:r>
          </a:p>
          <a:p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https://dacon.io/competitions/official/235985/data</a:t>
            </a:r>
          </a:p>
          <a:p>
            <a:r>
              <a:rPr lang="en-US" altLang="ko-KR" sz="1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[OPEN API] </a:t>
            </a:r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http://www.jejuits.go.kr/open_api/open_apiView.do;jsessionid=081AF7D58ED66EB0D36E045FDB5BF7B4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628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2034531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학습 및 예측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957B11-A999-F7A0-8FB0-94018D20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5010"/>
          <a:stretch/>
        </p:blipFill>
        <p:spPr>
          <a:xfrm>
            <a:off x="329041" y="2466632"/>
            <a:ext cx="3422847" cy="168845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E8379B9-5FAE-006B-ABEA-0645E5C0D864}"/>
              </a:ext>
            </a:extLst>
          </p:cNvPr>
          <p:cNvCxnSpPr>
            <a:cxnSpLocks/>
          </p:cNvCxnSpPr>
          <p:nvPr/>
        </p:nvCxnSpPr>
        <p:spPr>
          <a:xfrm>
            <a:off x="4023263" y="1782147"/>
            <a:ext cx="0" cy="4133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4287A2D-360D-EA66-B8A3-DACF2253B614}"/>
              </a:ext>
            </a:extLst>
          </p:cNvPr>
          <p:cNvCxnSpPr>
            <a:cxnSpLocks/>
          </p:cNvCxnSpPr>
          <p:nvPr/>
        </p:nvCxnSpPr>
        <p:spPr>
          <a:xfrm>
            <a:off x="8110370" y="1782147"/>
            <a:ext cx="0" cy="413346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B0B1302-5520-F6B6-D175-51B9EACAB3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0635" y="2449481"/>
            <a:ext cx="3548359" cy="17227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7EB60F-768D-6B81-3B43-3E40459511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7095" y="2497429"/>
            <a:ext cx="3551853" cy="16748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0CC715-2209-C82C-62E5-61CFCA1ACE25}"/>
              </a:ext>
            </a:extLst>
          </p:cNvPr>
          <p:cNvSpPr txBox="1"/>
          <p:nvPr/>
        </p:nvSpPr>
        <p:spPr>
          <a:xfrm>
            <a:off x="1140700" y="4483517"/>
            <a:ext cx="181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Accuracy : 91.4 %</a:t>
            </a:r>
          </a:p>
          <a:p>
            <a:r>
              <a:rPr lang="en-US" altLang="ko-KR" dirty="0"/>
              <a:t>MAE : 3.25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052EE1-EBE3-6C6E-F677-41D6282BED00}"/>
              </a:ext>
            </a:extLst>
          </p:cNvPr>
          <p:cNvSpPr txBox="1"/>
          <p:nvPr/>
        </p:nvSpPr>
        <p:spPr>
          <a:xfrm>
            <a:off x="5155719" y="4483517"/>
            <a:ext cx="181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Accuracy : 88.9 %</a:t>
            </a:r>
          </a:p>
          <a:p>
            <a:r>
              <a:rPr lang="en-US" altLang="ko-KR" dirty="0"/>
              <a:t>MAE : 3.87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0F574-844C-AD32-D97D-1E5BE59DF039}"/>
              </a:ext>
            </a:extLst>
          </p:cNvPr>
          <p:cNvSpPr txBox="1"/>
          <p:nvPr/>
        </p:nvSpPr>
        <p:spPr>
          <a:xfrm>
            <a:off x="9169915" y="4483516"/>
            <a:ext cx="181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Accuracy : 84.1 %</a:t>
            </a:r>
          </a:p>
          <a:p>
            <a:r>
              <a:rPr lang="en-US" altLang="ko-KR" dirty="0"/>
              <a:t>MAE : 4.82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364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221887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사용 및 서비스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EC1D4-0C63-7B73-72E8-4B58ED45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59" y="1899634"/>
            <a:ext cx="4095835" cy="461900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DD4F200-DAD2-D8C5-3328-A6DA303BC511}"/>
              </a:ext>
            </a:extLst>
          </p:cNvPr>
          <p:cNvSpPr/>
          <p:nvPr/>
        </p:nvSpPr>
        <p:spPr>
          <a:xfrm>
            <a:off x="5368212" y="3592285"/>
            <a:ext cx="727788" cy="466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5AB03-D8F0-FD59-0EE8-95BDEAB2E7AD}"/>
              </a:ext>
            </a:extLst>
          </p:cNvPr>
          <p:cNvSpPr txBox="1"/>
          <p:nvPr/>
        </p:nvSpPr>
        <p:spPr>
          <a:xfrm>
            <a:off x="7133998" y="5570872"/>
            <a:ext cx="34612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위와 같은 데이터 포맷으로 결과 값 반환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8F1068-25B8-81EF-AE75-286BB846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18" y="2416254"/>
            <a:ext cx="5409698" cy="269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7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691915"/>
            <a:ext cx="137249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적용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6FC348-EA1E-E7DB-4401-B6A53BBD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89" y="1356213"/>
            <a:ext cx="7458203" cy="492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264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검사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1CB8A-E368-1BC2-481C-5D16C8A26B6E}"/>
              </a:ext>
            </a:extLst>
          </p:cNvPr>
          <p:cNvSpPr txBox="1"/>
          <p:nvPr/>
        </p:nvSpPr>
        <p:spPr>
          <a:xfrm>
            <a:off x="5245770" y="5551775"/>
            <a:ext cx="1399742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발급 과정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880C76-0449-4B35-B541-1AD6E0BB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46" y="2211433"/>
            <a:ext cx="8617107" cy="323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25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검사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1CB8A-E368-1BC2-481C-5D16C8A26B6E}"/>
              </a:ext>
            </a:extLst>
          </p:cNvPr>
          <p:cNvSpPr txBox="1"/>
          <p:nvPr/>
        </p:nvSpPr>
        <p:spPr>
          <a:xfrm>
            <a:off x="4488611" y="4439925"/>
            <a:ext cx="3214777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 요청 시 토큰 유효성 검사 과정 과정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E9CDF7-56DB-78E9-F1BA-F86C6359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35" y="1216198"/>
            <a:ext cx="8497130" cy="3231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6BD5FE-AA4D-0A9A-C8A1-79B861529ACB}"/>
              </a:ext>
            </a:extLst>
          </p:cNvPr>
          <p:cNvSpPr txBox="1"/>
          <p:nvPr/>
        </p:nvSpPr>
        <p:spPr>
          <a:xfrm>
            <a:off x="1847435" y="5040535"/>
            <a:ext cx="7321965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&gt; 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회원가입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로그인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비밀번호 변경을 제외한 모든 요청에 토큰 검사 요청이 발생한다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 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만료 시 재로그인 필요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&gt; 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가장 마지막에 로그인한 환경에서 토큰 유지됨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3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92204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8AE3D2-BAD7-2040-76FB-210E34AD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42" y="1518417"/>
            <a:ext cx="2164988" cy="481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ECC9DD-E255-3D43-2DB7-61FBDE7D8297}"/>
              </a:ext>
            </a:extLst>
          </p:cNvPr>
          <p:cNvSpPr txBox="1"/>
          <p:nvPr/>
        </p:nvSpPr>
        <p:spPr>
          <a:xfrm>
            <a:off x="5421968" y="2166483"/>
            <a:ext cx="5080371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example@naver.com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과 같이 이메일 형식이 요구됨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633E587-A796-7A41-6B69-D6B62B672118}"/>
              </a:ext>
            </a:extLst>
          </p:cNvPr>
          <p:cNvCxnSpPr/>
          <p:nvPr/>
        </p:nvCxnSpPr>
        <p:spPr>
          <a:xfrm>
            <a:off x="3959497" y="2495001"/>
            <a:ext cx="12339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FE96FD9-F426-35DB-5B3E-C53E27FBE6E7}"/>
              </a:ext>
            </a:extLst>
          </p:cNvPr>
          <p:cNvCxnSpPr/>
          <p:nvPr/>
        </p:nvCxnSpPr>
        <p:spPr>
          <a:xfrm>
            <a:off x="3959497" y="3055774"/>
            <a:ext cx="12339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83A465-FDC9-3790-4DD9-D95C359D664F}"/>
              </a:ext>
            </a:extLst>
          </p:cNvPr>
          <p:cNvSpPr txBox="1"/>
          <p:nvPr/>
        </p:nvSpPr>
        <p:spPr>
          <a:xfrm>
            <a:off x="5421967" y="2702240"/>
            <a:ext cx="5080371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글자 이상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영문 숫자 조합이 요구됨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018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737702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로그인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479EE6-3307-107E-864A-833F68A2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89" y="1518417"/>
            <a:ext cx="2164988" cy="481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56277B-0E21-376F-319E-B23442F67CED}"/>
              </a:ext>
            </a:extLst>
          </p:cNvPr>
          <p:cNvCxnSpPr/>
          <p:nvPr/>
        </p:nvCxnSpPr>
        <p:spPr>
          <a:xfrm>
            <a:off x="4120165" y="3881400"/>
            <a:ext cx="12339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BC716E-6E91-1B71-26C7-614AF7446868}"/>
              </a:ext>
            </a:extLst>
          </p:cNvPr>
          <p:cNvSpPr txBox="1"/>
          <p:nvPr/>
        </p:nvSpPr>
        <p:spPr>
          <a:xfrm>
            <a:off x="5436486" y="3562233"/>
            <a:ext cx="5080371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가입 정보 입력 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DB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데이터와 비교 후 로그인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73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584088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소셜 로그인 과정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99C98-65BE-0E91-A60D-92FC64B3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766" y="1518417"/>
            <a:ext cx="7106467" cy="457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769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목표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480962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480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480962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48096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345240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비밀번호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3ECC98-39BB-ED41-1200-D3C2692A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395" y="2700186"/>
            <a:ext cx="3178882" cy="237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1D7F46-7634-E02C-77D6-BD5178D29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4" y="1601682"/>
            <a:ext cx="2164988" cy="481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411497-4E72-2E5A-ACBE-C1B6F37A7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800" y="1480657"/>
            <a:ext cx="2164989" cy="4811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8BCCAB2-46C4-C6B2-C347-5FFE544947EC}"/>
              </a:ext>
            </a:extLst>
          </p:cNvPr>
          <p:cNvCxnSpPr>
            <a:cxnSpLocks/>
          </p:cNvCxnSpPr>
          <p:nvPr/>
        </p:nvCxnSpPr>
        <p:spPr>
          <a:xfrm>
            <a:off x="2385357" y="2904565"/>
            <a:ext cx="1845984" cy="171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3451BD-3D84-C53F-CED4-FAB6AFB3989A}"/>
              </a:ext>
            </a:extLst>
          </p:cNvPr>
          <p:cNvCxnSpPr>
            <a:cxnSpLocks/>
          </p:cNvCxnSpPr>
          <p:nvPr/>
        </p:nvCxnSpPr>
        <p:spPr>
          <a:xfrm flipV="1">
            <a:off x="7055224" y="2928457"/>
            <a:ext cx="1614768" cy="168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61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922047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로그아웃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21E702-AC91-20DA-F4E8-E304F6AE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06" y="1518417"/>
            <a:ext cx="2250142" cy="4815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7116BF-5B08-99D4-F47D-AABFD39EE5B9}"/>
              </a:ext>
            </a:extLst>
          </p:cNvPr>
          <p:cNvSpPr/>
          <p:nvPr/>
        </p:nvSpPr>
        <p:spPr>
          <a:xfrm>
            <a:off x="1554011" y="3574417"/>
            <a:ext cx="663388" cy="289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58867-9931-68F5-61A6-4CC1B246671A}"/>
              </a:ext>
            </a:extLst>
          </p:cNvPr>
          <p:cNvSpPr txBox="1"/>
          <p:nvPr/>
        </p:nvSpPr>
        <p:spPr>
          <a:xfrm>
            <a:off x="6096000" y="1837819"/>
            <a:ext cx="5080371" cy="188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로그아웃 종류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네비게이션의 로그아웃 버튼 클릭 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앱 종료 시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다른 환경에서의 로그인 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BD2E623-C6A5-BE5F-07BB-B75983D7BB85}"/>
              </a:ext>
            </a:extLst>
          </p:cNvPr>
          <p:cNvCxnSpPr/>
          <p:nvPr/>
        </p:nvCxnSpPr>
        <p:spPr>
          <a:xfrm>
            <a:off x="5102412" y="1346515"/>
            <a:ext cx="0" cy="50345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23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관광지 검색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76A02-37E1-59FF-AA8F-8D41650FFB79}"/>
              </a:ext>
            </a:extLst>
          </p:cNvPr>
          <p:cNvSpPr txBox="1"/>
          <p:nvPr/>
        </p:nvSpPr>
        <p:spPr>
          <a:xfrm>
            <a:off x="7054212" y="2104817"/>
            <a:ext cx="4292370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검색 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입력값으로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지명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’, ‘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등록 태그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검색됨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정렬 옵션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기본 제공 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혼잡도 순 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원활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보통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혼잡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거리 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3864C1-A8D9-D9D1-2ADB-13CB74BD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18" y="1554753"/>
            <a:ext cx="2164989" cy="4811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7B7E92-4805-9895-0870-11CD4A78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820" y="1554753"/>
            <a:ext cx="2164990" cy="481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C6B20EB-8D5F-53A8-3377-4A3264BFFC73}"/>
              </a:ext>
            </a:extLst>
          </p:cNvPr>
          <p:cNvCxnSpPr>
            <a:cxnSpLocks/>
          </p:cNvCxnSpPr>
          <p:nvPr/>
        </p:nvCxnSpPr>
        <p:spPr>
          <a:xfrm>
            <a:off x="6832600" y="1331293"/>
            <a:ext cx="0" cy="525776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762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관심 기능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91EB9-010D-C60C-7708-D2D920958A49}"/>
              </a:ext>
            </a:extLst>
          </p:cNvPr>
          <p:cNvSpPr txBox="1"/>
          <p:nvPr/>
        </p:nvSpPr>
        <p:spPr>
          <a:xfrm>
            <a:off x="7215818" y="3284464"/>
            <a:ext cx="4292370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관광지 리스트에서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♡</a:t>
            </a:r>
            <a:r>
              <a:rPr lang="ko-KR" altLang="en-US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눌러 관심 추가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2B6F73-A687-DA80-13DB-81AA267E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71" y="1518416"/>
            <a:ext cx="2164990" cy="481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954FAC-1D9A-1247-DC86-AB54D140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624" y="1518415"/>
            <a:ext cx="2164990" cy="4811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BF3038-51FF-66CE-45B4-9575D5D0E937}"/>
              </a:ext>
            </a:extLst>
          </p:cNvPr>
          <p:cNvSpPr/>
          <p:nvPr/>
        </p:nvSpPr>
        <p:spPr>
          <a:xfrm>
            <a:off x="2635129" y="3174165"/>
            <a:ext cx="369115" cy="2882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568F183-3A1B-9E0F-C960-ACEE5AB56989}"/>
              </a:ext>
            </a:extLst>
          </p:cNvPr>
          <p:cNvCxnSpPr>
            <a:cxnSpLocks/>
          </p:cNvCxnSpPr>
          <p:nvPr/>
        </p:nvCxnSpPr>
        <p:spPr>
          <a:xfrm>
            <a:off x="6742953" y="1022520"/>
            <a:ext cx="0" cy="546792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161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584088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마커 기능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F876F8-51A5-438A-B966-CFB20794D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2" y="1518419"/>
            <a:ext cx="2164991" cy="4811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801C8D-D8C6-F566-2038-77F10D3455A2}"/>
              </a:ext>
            </a:extLst>
          </p:cNvPr>
          <p:cNvSpPr txBox="1"/>
          <p:nvPr/>
        </p:nvSpPr>
        <p:spPr>
          <a:xfrm>
            <a:off x="7226415" y="1885507"/>
            <a:ext cx="4292370" cy="3266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지도 </a:t>
            </a: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api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마커 표시 과정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검색값에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따라 관광지 정보 반환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반환된 관광지 정보의 위도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경도 값을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사용해 마커를 생성한다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마커 종류 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원활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rgbClr val="FFC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보통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혼잡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49CE51-06F0-8B91-D3DC-40B491DF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79" y="1518417"/>
            <a:ext cx="2164991" cy="4811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38FC3B-2422-6123-2091-2268423B3CED}"/>
              </a:ext>
            </a:extLst>
          </p:cNvPr>
          <p:cNvCxnSpPr>
            <a:cxnSpLocks/>
          </p:cNvCxnSpPr>
          <p:nvPr/>
        </p:nvCxnSpPr>
        <p:spPr>
          <a:xfrm>
            <a:off x="6563659" y="1079382"/>
            <a:ext cx="0" cy="548278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0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584088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마커 기능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F876F8-51A5-438A-B966-CFB20794D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83" y="1465500"/>
            <a:ext cx="2164991" cy="4811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62C114-3DBF-20D2-D993-152CA8D4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40" y="1465501"/>
            <a:ext cx="2164991" cy="48110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854CF8-97D0-A822-798F-FBA3D13A6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496" y="1465500"/>
            <a:ext cx="2164991" cy="48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0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584088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충전소 마커 기능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9F2C9-FFDE-DB72-B109-9E112F34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82" y="1518894"/>
            <a:ext cx="2164991" cy="4811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BF7D68-633C-62F4-C8B5-4581C450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166" y="1518893"/>
            <a:ext cx="2164991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4078B9-E2CA-5506-B29F-CE0F1004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50" y="1518893"/>
            <a:ext cx="2164991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E56913-38D2-61D9-EBA6-C148F18A596C}"/>
              </a:ext>
            </a:extLst>
          </p:cNvPr>
          <p:cNvSpPr/>
          <p:nvPr/>
        </p:nvSpPr>
        <p:spPr>
          <a:xfrm>
            <a:off x="3250673" y="2983223"/>
            <a:ext cx="662731" cy="651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68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584088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충전소 마커 기능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BF7D68-633C-62F4-C8B5-4581C450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35" y="1554753"/>
            <a:ext cx="2164991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4078B9-E2CA-5506-B29F-CE0F10047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85" y="1554753"/>
            <a:ext cx="2164991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73FD46-AB97-992A-0588-4DB7C0408957}"/>
              </a:ext>
            </a:extLst>
          </p:cNvPr>
          <p:cNvSpPr txBox="1"/>
          <p:nvPr/>
        </p:nvSpPr>
        <p:spPr>
          <a:xfrm>
            <a:off x="7019290" y="1795860"/>
            <a:ext cx="4292370" cy="3266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지도 </a:t>
            </a: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api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마커 표시 과정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검색값에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따라 충전소 정보 반환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반환된 충전소 정보의 위도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,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경도 값을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사용해 마커를 생성한다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거리순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검색 시 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3km, 6km, 9km …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점진적으로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 거리를 늘려서 검색한다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2A205AB-F2BC-4022-4AA5-3188E8525DCF}"/>
              </a:ext>
            </a:extLst>
          </p:cNvPr>
          <p:cNvCxnSpPr>
            <a:cxnSpLocks/>
          </p:cNvCxnSpPr>
          <p:nvPr/>
        </p:nvCxnSpPr>
        <p:spPr>
          <a:xfrm>
            <a:off x="6509871" y="1216198"/>
            <a:ext cx="0" cy="530114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584088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관광지 상세 정보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3FD46-AB97-992A-0588-4DB7C0408957}"/>
              </a:ext>
            </a:extLst>
          </p:cNvPr>
          <p:cNvSpPr txBox="1"/>
          <p:nvPr/>
        </p:nvSpPr>
        <p:spPr>
          <a:xfrm>
            <a:off x="7010647" y="2488358"/>
            <a:ext cx="4292370" cy="188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마커 클릭 시 등록된 관광지의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소개글이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나타남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 하단의 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‘</a:t>
            </a:r>
            <a:r>
              <a:rPr lang="ko-KR" altLang="en-US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전화걸기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’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를 누르면 해당 관광지의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등록된 전화번호가 전화 앱으로 바로 실행된다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655C11-B78B-E7D3-0EFB-49B6CAA6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7" y="1518418"/>
            <a:ext cx="2164991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F8E3F7-96E8-612A-3604-C347B252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336" y="1518417"/>
            <a:ext cx="2164991" cy="481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C0BD52-8693-FC02-410E-9B88700F22D8}"/>
              </a:ext>
            </a:extLst>
          </p:cNvPr>
          <p:cNvSpPr/>
          <p:nvPr/>
        </p:nvSpPr>
        <p:spPr>
          <a:xfrm>
            <a:off x="2199089" y="4772745"/>
            <a:ext cx="528507" cy="325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C2E769-C4C0-5EE5-E321-C0009D716A18}"/>
              </a:ext>
            </a:extLst>
          </p:cNvPr>
          <p:cNvCxnSpPr>
            <a:cxnSpLocks/>
          </p:cNvCxnSpPr>
          <p:nvPr/>
        </p:nvCxnSpPr>
        <p:spPr>
          <a:xfrm>
            <a:off x="6638041" y="968053"/>
            <a:ext cx="0" cy="559411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684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713931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DB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업데이트 과정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058729-C6CD-EBD2-5E20-5CB22CD8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64" y="1619039"/>
            <a:ext cx="5285536" cy="45190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C16AB5-4872-1B77-3D22-486D2B4BC0E4}"/>
              </a:ext>
            </a:extLst>
          </p:cNvPr>
          <p:cNvSpPr/>
          <p:nvPr/>
        </p:nvSpPr>
        <p:spPr>
          <a:xfrm>
            <a:off x="1077737" y="5498929"/>
            <a:ext cx="3020038" cy="2558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BB73F7-92D3-8EC1-B0AC-3026E592973F}"/>
              </a:ext>
            </a:extLst>
          </p:cNvPr>
          <p:cNvSpPr/>
          <p:nvPr/>
        </p:nvSpPr>
        <p:spPr>
          <a:xfrm>
            <a:off x="877576" y="1793926"/>
            <a:ext cx="4075876" cy="2558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0D48E-4A4C-27F8-D980-49967F58FDE4}"/>
              </a:ext>
            </a:extLst>
          </p:cNvPr>
          <p:cNvSpPr txBox="1"/>
          <p:nvPr/>
        </p:nvSpPr>
        <p:spPr>
          <a:xfrm>
            <a:off x="7023215" y="2488358"/>
            <a:ext cx="4292370" cy="188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매 정시에 현재 시간을 기준으로 혼잡도 업데이트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시간을 </a:t>
            </a:r>
            <a:r>
              <a:rPr lang="en-US" altLang="ko-KR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yyyyMMdd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년월일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), H(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시각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받아와 </a:t>
            </a:r>
            <a:r>
              <a:rPr lang="ko-KR" altLang="en-US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입력값으로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사용함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DB3D3B-22C4-D0F3-29A9-94EA6B131434}"/>
              </a:ext>
            </a:extLst>
          </p:cNvPr>
          <p:cNvCxnSpPr/>
          <p:nvPr/>
        </p:nvCxnSpPr>
        <p:spPr>
          <a:xfrm>
            <a:off x="6760882" y="1339359"/>
            <a:ext cx="0" cy="50345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04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41FDAF5-71E4-B089-7F97-34EFE98F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18" y="767573"/>
            <a:ext cx="9274628" cy="59331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목표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33229" y="581408"/>
            <a:ext cx="945870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F6085-C938-46D3-AA3A-D0961C912AF2}"/>
              </a:ext>
            </a:extLst>
          </p:cNvPr>
          <p:cNvSpPr txBox="1"/>
          <p:nvPr/>
        </p:nvSpPr>
        <p:spPr>
          <a:xfrm>
            <a:off x="198391" y="3026283"/>
            <a:ext cx="11795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“</a:t>
            </a:r>
            <a:r>
              <a:rPr lang="en-US" altLang="ko-KR" sz="2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500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제주 교통량 예측 </a:t>
            </a:r>
            <a:r>
              <a:rPr lang="en-US" altLang="ko-KR" sz="3500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2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기반의</a:t>
            </a:r>
            <a:r>
              <a:rPr lang="ko-KR" altLang="en-US" sz="2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3500" b="1" dirty="0"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인기 관광지 추천 시스템</a:t>
            </a:r>
            <a:r>
              <a:rPr lang="ko-KR" altLang="en-US" sz="3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</a:t>
            </a:r>
            <a:r>
              <a:rPr lang="en-US" altLang="ko-KR" sz="40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”</a:t>
            </a:r>
            <a:endParaRPr lang="ko-KR" altLang="en-US" sz="40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BE920-0E5E-345D-B34A-098B8A0C9740}"/>
              </a:ext>
            </a:extLst>
          </p:cNvPr>
          <p:cNvSpPr txBox="1"/>
          <p:nvPr/>
        </p:nvSpPr>
        <p:spPr>
          <a:xfrm>
            <a:off x="1964281" y="3920333"/>
            <a:ext cx="75552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제주도 여행객 수요 증가에 따라 교통량을 분석 및 예측하여 집중되어 있는 위치 파악 </a:t>
            </a: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</a:t>
            </a: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인기있는 주변 관광지를 편리하게 이용할 수 있도록 시스템 개발</a:t>
            </a:r>
          </a:p>
        </p:txBody>
      </p:sp>
    </p:spTree>
    <p:extLst>
      <p:ext uri="{BB962C8B-B14F-4D97-AF65-F5344CB8AC3E}">
        <p14:creationId xmlns:p14="http://schemas.microsoft.com/office/powerpoint/2010/main" val="1320273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6264-F75F-1EC9-AD6D-7ADFB7DA5D38}"/>
              </a:ext>
            </a:extLst>
          </p:cNvPr>
          <p:cNvSpPr txBox="1"/>
          <p:nvPr/>
        </p:nvSpPr>
        <p:spPr>
          <a:xfrm>
            <a:off x="388978" y="719908"/>
            <a:ext cx="1713931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DB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3464E0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 업데이트 과정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3464E0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EAB97-0364-198B-7655-AB2A2A1FC3AA}"/>
              </a:ext>
            </a:extLst>
          </p:cNvPr>
          <p:cNvSpPr txBox="1"/>
          <p:nvPr/>
        </p:nvSpPr>
        <p:spPr>
          <a:xfrm>
            <a:off x="388978" y="381353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개발 내용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C2C50B-1D5E-B230-F5CA-986BFCC7AA7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99089" y="581408"/>
            <a:ext cx="889284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EA1038-9409-2707-A547-92EB4372AB5A}"/>
              </a:ext>
            </a:extLst>
          </p:cNvPr>
          <p:cNvSpPr txBox="1"/>
          <p:nvPr/>
        </p:nvSpPr>
        <p:spPr>
          <a:xfrm>
            <a:off x="11311660" y="4429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BF955F-A184-E752-A146-14F3C53B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48" y="1877850"/>
            <a:ext cx="5153744" cy="36581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0C91A-D1A1-7F6F-9B80-9C35E74C74B0}"/>
              </a:ext>
            </a:extLst>
          </p:cNvPr>
          <p:cNvSpPr txBox="1"/>
          <p:nvPr/>
        </p:nvSpPr>
        <p:spPr>
          <a:xfrm>
            <a:off x="7138349" y="2162028"/>
            <a:ext cx="429237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매 시간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15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분마다 토큰 유효기간 검사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validateToken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유효기간 검사 함수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만료 시 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토큰을 무효화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한다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로그아웃됨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D2D431-DCBD-62E7-939F-FEDACB844F35}"/>
              </a:ext>
            </a:extLst>
          </p:cNvPr>
          <p:cNvSpPr/>
          <p:nvPr/>
        </p:nvSpPr>
        <p:spPr>
          <a:xfrm>
            <a:off x="761281" y="2113823"/>
            <a:ext cx="4369491" cy="2558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A4B36-4C00-C43D-ECBF-EC8AD740BDF2}"/>
              </a:ext>
            </a:extLst>
          </p:cNvPr>
          <p:cNvCxnSpPr/>
          <p:nvPr/>
        </p:nvCxnSpPr>
        <p:spPr>
          <a:xfrm>
            <a:off x="6698130" y="1216198"/>
            <a:ext cx="0" cy="50345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134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시연 영상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60932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시연영상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1094" y="581408"/>
            <a:ext cx="9530842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526834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4440639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개선방안 및 활용방안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23529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개선방안 및 활용방안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939676" y="581408"/>
            <a:ext cx="8152260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256A9-A143-3EDF-294F-2228639A044F}"/>
              </a:ext>
            </a:extLst>
          </p:cNvPr>
          <p:cNvSpPr txBox="1"/>
          <p:nvPr/>
        </p:nvSpPr>
        <p:spPr>
          <a:xfrm>
            <a:off x="1350563" y="1518417"/>
            <a:ext cx="5206356" cy="517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로그인 유지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>
              <a:lnSpc>
                <a:spcPct val="200000"/>
              </a:lnSpc>
              <a:defRPr/>
            </a:pP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&gt;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숙련도 이슈 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en-US" altLang="ko-KR" sz="15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jwt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android )</a:t>
            </a:r>
          </a:p>
          <a:p>
            <a:pPr lvl="1">
              <a:lnSpc>
                <a:spcPct val="200000"/>
              </a:lnSpc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이메일 중복 발송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&gt;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안드로이드  오류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&gt; Localhost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환경 네트워크 오류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3.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연동 및 업데이트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&gt; OPEN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데이터와 대회 데이터의 연동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&gt; </a:t>
            </a:r>
            <a:r>
              <a:rPr lang="ko-KR" altLang="en-US" sz="15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시간대별 데이터 자동 업데이트 </a:t>
            </a: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5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FC0A8-C1F8-224C-BAC9-A29D61648B17}"/>
              </a:ext>
            </a:extLst>
          </p:cNvPr>
          <p:cNvSpPr txBox="1"/>
          <p:nvPr/>
        </p:nvSpPr>
        <p:spPr>
          <a:xfrm>
            <a:off x="388978" y="726528"/>
            <a:ext cx="2560316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구현이 어려웠던 기능 사항들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96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개선방안 및 활용방안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939676" y="581408"/>
            <a:ext cx="8152260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726528"/>
            <a:ext cx="976549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계획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8D120-0E92-27D7-6CE2-36A5F0507C52}"/>
              </a:ext>
            </a:extLst>
          </p:cNvPr>
          <p:cNvSpPr txBox="1"/>
          <p:nvPr/>
        </p:nvSpPr>
        <p:spPr>
          <a:xfrm>
            <a:off x="877252" y="1689183"/>
            <a:ext cx="9823180" cy="4787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◼ 연구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400" kern="0" spc="-6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en-US" altLang="ko-KR" sz="1400" kern="0" spc="-6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kern="0" spc="-6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다양한 딥러닝 모델 및 알고리즘을 사용하여 예측 성능을 높이기 위한 연구</a:t>
            </a:r>
            <a:endParaRPr lang="en-US" altLang="ko-KR" sz="1400" kern="0" spc="-6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400" kern="0" spc="-6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- </a:t>
            </a:r>
            <a:r>
              <a:rPr lang="ko-KR" altLang="en-US" sz="1400" kern="0" spc="-6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기존의 학습된 모델의 정확도 유지 및 연산 간소화와 서비스를 위한 </a:t>
            </a:r>
            <a:r>
              <a:rPr lang="en-US" altLang="ko-KR" sz="1400" kern="0" spc="-6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Lightweight </a:t>
            </a:r>
            <a:r>
              <a:rPr lang="ko-KR" altLang="en-US" sz="1400" kern="0" spc="-6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딥러닝 모델 연구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◼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 및 학회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인공지능 기반의 제주도 교통량 예측 및 관광지 추천 시스템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작성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</a:t>
            </a:r>
            <a:r>
              <a:rPr lang="ko-KR" altLang="en-US" sz="1400" kern="0" spc="-6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사회 현상을 고려한 경제적인 측면에서의 관광지 추천 시스템</a:t>
            </a:r>
            <a:r>
              <a:rPr lang="en-US" altLang="ko-KR" sz="1400" kern="0" spc="-6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spc="-6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계획</a:t>
            </a:r>
            <a:r>
              <a:rPr lang="en-US" altLang="ko-KR" sz="1400" kern="0" spc="-6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just" fontAlgn="base" latinLnBrk="1">
              <a:lnSpc>
                <a:spcPct val="160000"/>
              </a:lnSpc>
            </a:pPr>
            <a:endParaRPr lang="en-US" altLang="ko-KR" sz="14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- 2023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한국정보기술학회 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계종합학술대회 및 대학생 논문 경진대회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참여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-&gt;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2023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한국정보기술학회 추계종합학술대회 및 대학생 논문 경진대회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계획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6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◼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경진대회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-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교통량 예측 또는 추천 시스템 관련 경진대회 참여</a:t>
            </a:r>
          </a:p>
        </p:txBody>
      </p:sp>
    </p:spTree>
    <p:extLst>
      <p:ext uri="{BB962C8B-B14F-4D97-AF65-F5344CB8AC3E}">
        <p14:creationId xmlns:p14="http://schemas.microsoft.com/office/powerpoint/2010/main" val="3084010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1072730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후기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068831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후기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067369" y="581408"/>
            <a:ext cx="10024567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9703C-E611-7DB1-B0DE-6839E7C1D5ED}"/>
              </a:ext>
            </a:extLst>
          </p:cNvPr>
          <p:cNvSpPr txBox="1"/>
          <p:nvPr/>
        </p:nvSpPr>
        <p:spPr>
          <a:xfrm>
            <a:off x="1567282" y="1596667"/>
            <a:ext cx="8719940" cy="444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ko-KR" sz="2200" spc="20" dirty="0">
                <a:solidFill>
                  <a:srgbClr val="0070C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정민수</a:t>
            </a:r>
            <a:endParaRPr lang="en-US" altLang="ko-KR" sz="2200" spc="20" dirty="0">
              <a:solidFill>
                <a:srgbClr val="0070C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en-US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창의설계프로젝트를 진행하면서 그동안 쌓아온 개발 역량들을 각자가 보여주면서 아이디어 구상부터 세부설계 및 개발까지 단계적으로 개발하고 회의를 반복하며 피드백 하는 시간들이 의미 깊었습니다</a:t>
            </a:r>
            <a:r>
              <a:rPr lang="en-US" altLang="ko-KR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좋은 팀원들과 함께 </a:t>
            </a:r>
            <a:r>
              <a:rPr lang="en-US" altLang="ko-KR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학년 </a:t>
            </a:r>
            <a:r>
              <a:rPr lang="en-US" altLang="ko-KR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학기에 프로젝트 경험을 할 수 있어서 기쁩니다</a:t>
            </a:r>
            <a:r>
              <a:rPr lang="en-US" altLang="ko-KR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. </a:t>
            </a:r>
            <a:endParaRPr lang="en-US" altLang="ko-KR" sz="1500" spc="2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endParaRPr lang="ko-KR" altLang="ko-KR" sz="2500" spc="2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ko-KR" sz="2200" spc="20" dirty="0" err="1">
                <a:solidFill>
                  <a:srgbClr val="0070C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조시완</a:t>
            </a:r>
            <a:endParaRPr lang="en-US" altLang="ko-KR" sz="1800" spc="20" dirty="0">
              <a:solidFill>
                <a:srgbClr val="0070C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en-US" sz="15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새로운 프레임워크를 사용하여 공부하고 개발해보면서 저에게는 이번 창의설계프로젝트가 새로운 도전의 시간이었던 것 같습니다</a:t>
            </a:r>
            <a:r>
              <a:rPr lang="en-US" altLang="ko-KR" sz="15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5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팀원들과 협업하면서 좋은 작품을 창출해낼 수 있어서 좋았습니다</a:t>
            </a:r>
            <a:r>
              <a:rPr lang="en-US" altLang="ko-KR" sz="15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endParaRPr lang="en-US" altLang="ko-KR" sz="2500" spc="2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en-US" sz="2200" spc="20" dirty="0">
                <a:solidFill>
                  <a:srgbClr val="0070C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안정환</a:t>
            </a:r>
            <a:endParaRPr lang="en-US" altLang="ko-KR" sz="2200" spc="20" dirty="0">
              <a:solidFill>
                <a:srgbClr val="0070C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en-US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그동안 수업 때 배운 기술들을 활용해서 직접 앱을 개발해보며 제 자신의 개발 역량을 확인해볼 수 있는 시간과 동시에 발전할 수 있었던 시간이었던 것 같습니다</a:t>
            </a:r>
            <a:r>
              <a:rPr lang="en-US" altLang="ko-KR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팀원들과 협업하며 마지막 마무리를 잘할 수 있어서 좋았습니다</a:t>
            </a:r>
            <a:r>
              <a:rPr lang="en-US" altLang="ko-KR" sz="1500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.</a:t>
            </a:r>
            <a:endParaRPr lang="ko-KR" altLang="ko-KR" sz="1500" spc="2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92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196079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질문사항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6288643" y="3851813"/>
            <a:ext cx="576151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84259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최종 시연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5537563" y="3851813"/>
            <a:ext cx="661270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2337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4700326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일정 및 역할 분담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373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68415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일정 및 역할 분담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83947" y="581408"/>
            <a:ext cx="8007989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F5DC06E-8254-0782-1E31-227B410C1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808732"/>
              </p:ext>
            </p:extLst>
          </p:nvPr>
        </p:nvGraphicFramePr>
        <p:xfrm>
          <a:off x="1707295" y="1374038"/>
          <a:ext cx="8777410" cy="4588581"/>
        </p:xfrm>
        <a:graphic>
          <a:graphicData uri="http://schemas.openxmlformats.org/drawingml/2006/table">
            <a:tbl>
              <a:tblPr/>
              <a:tblGrid>
                <a:gridCol w="2583838">
                  <a:extLst>
                    <a:ext uri="{9D8B030D-6E8A-4147-A177-3AD203B41FA5}">
                      <a16:colId xmlns:a16="http://schemas.microsoft.com/office/drawing/2014/main" val="2149760097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4152686583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3100945239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284392732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1437945103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2385148652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4008636694"/>
                    </a:ext>
                  </a:extLst>
                </a:gridCol>
                <a:gridCol w="884796">
                  <a:extLst>
                    <a:ext uri="{9D8B030D-6E8A-4147-A177-3AD203B41FA5}">
                      <a16:colId xmlns:a16="http://schemas.microsoft.com/office/drawing/2014/main" val="3311048660"/>
                    </a:ext>
                  </a:extLst>
                </a:gridCol>
              </a:tblGrid>
              <a:tr h="47646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수행 기간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: 2023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년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월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02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일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~ 2023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년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06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월 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20</a:t>
                      </a: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일</a:t>
                      </a: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27267"/>
                  </a:ext>
                </a:extLst>
              </a:tr>
              <a:tr h="60311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기간</a:t>
                      </a:r>
                    </a:p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개발내용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03.02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03.07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03.08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03.14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03.15 ~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03.28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03.29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04.25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04.26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05.09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05.10 ~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05.25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05.26 ~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06.20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55194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주제 아이디어 모색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0000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FF0000"/>
                        </a:solidFill>
                        <a:effectLst/>
                        <a:highlight>
                          <a:srgbClr val="0000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949434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주제 아이디어 선정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771876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계획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설계 및 발표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업무 분담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858597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프로젝트 개발 진행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790618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중간 개발 보고 및 중간 보고서 작성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907815"/>
                  </a:ext>
                </a:extLst>
              </a:tr>
              <a:tr h="584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논문 작성 및 게재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/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최종 보고서 작성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26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89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일정 및 역할 분담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83947" y="581408"/>
            <a:ext cx="8007989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9703C-E611-7DB1-B0DE-6839E7C1D5ED}"/>
              </a:ext>
            </a:extLst>
          </p:cNvPr>
          <p:cNvSpPr txBox="1"/>
          <p:nvPr/>
        </p:nvSpPr>
        <p:spPr>
          <a:xfrm>
            <a:off x="2690934" y="1862458"/>
            <a:ext cx="7177714" cy="380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ko-KR" sz="2200" spc="20" dirty="0">
                <a:solidFill>
                  <a:srgbClr val="0070C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정민수</a:t>
            </a:r>
            <a:endParaRPr lang="en-US" altLang="ko-KR" sz="2200" spc="20" dirty="0">
              <a:solidFill>
                <a:srgbClr val="0070C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팀</a:t>
            </a:r>
            <a:r>
              <a:rPr lang="ko-KR" altLang="en-US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장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pc="2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Dev, </a:t>
            </a:r>
            <a:r>
              <a:rPr lang="en-US" altLang="ko-KR" sz="1800" spc="2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Github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master(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관리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spc="2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ko-KR" sz="2200" spc="20" dirty="0" err="1">
                <a:solidFill>
                  <a:srgbClr val="0070C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조시완</a:t>
            </a:r>
            <a:endParaRPr lang="en-US" altLang="ko-KR" sz="1800" spc="20" dirty="0">
              <a:solidFill>
                <a:srgbClr val="0070C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팀원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, Backend Dev, </a:t>
            </a:r>
            <a:r>
              <a:rPr lang="en-US" altLang="ko-KR" spc="2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G</a:t>
            </a:r>
            <a:r>
              <a:rPr lang="en-US" altLang="ko-KR" sz="1800" spc="2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ithub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collaborator(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협업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endParaRPr lang="en-US" altLang="ko-KR" sz="2500" spc="2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ko-KR" altLang="en-US" sz="2200" spc="20" dirty="0">
                <a:solidFill>
                  <a:srgbClr val="0070C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안정환</a:t>
            </a:r>
            <a:endParaRPr lang="en-US" altLang="ko-KR" sz="2200" spc="20" dirty="0">
              <a:solidFill>
                <a:srgbClr val="0070C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팀원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Frontend Dev, </a:t>
            </a:r>
            <a:r>
              <a:rPr lang="en-US" altLang="ko-KR" spc="20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G</a:t>
            </a:r>
            <a:r>
              <a:rPr lang="en-US" altLang="ko-KR" sz="1800" spc="20" dirty="0" err="1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ithub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 collaborator(</a:t>
            </a:r>
            <a:r>
              <a:rPr lang="ko-KR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협업</a:t>
            </a:r>
            <a:r>
              <a:rPr lang="en-US" altLang="ko-KR" sz="1800" spc="2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Times New Roman" panose="02020603050405020304" pitchFamily="18" charset="0"/>
              </a:rPr>
              <a:t>)</a:t>
            </a:r>
          </a:p>
          <a:p>
            <a:pPr marL="45720">
              <a:spcBef>
                <a:spcPts val="600"/>
              </a:spcBef>
              <a:spcAft>
                <a:spcPts val="200"/>
              </a:spcAft>
            </a:pPr>
            <a:endParaRPr lang="ko-KR" altLang="ko-KR" sz="2500" spc="2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8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196079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수정사항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17639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1094" y="581408"/>
            <a:ext cx="9530842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726528"/>
            <a:ext cx="1117614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Backend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27081C-7F4B-92CE-936E-363C2597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0" y="2719958"/>
            <a:ext cx="3369884" cy="274733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C306C21-C154-32DD-2356-31788BAA60A7}"/>
              </a:ext>
            </a:extLst>
          </p:cNvPr>
          <p:cNvCxnSpPr/>
          <p:nvPr/>
        </p:nvCxnSpPr>
        <p:spPr>
          <a:xfrm>
            <a:off x="5532499" y="3801175"/>
            <a:ext cx="5704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3C16D5-0C52-60A1-C449-D3FAD40C7F48}"/>
              </a:ext>
            </a:extLst>
          </p:cNvPr>
          <p:cNvSpPr txBox="1"/>
          <p:nvPr/>
        </p:nvSpPr>
        <p:spPr>
          <a:xfrm>
            <a:off x="1134699" y="13337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구조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C6D28-6A6B-E93D-5A34-41214D779FA8}"/>
              </a:ext>
            </a:extLst>
          </p:cNvPr>
          <p:cNvSpPr txBox="1"/>
          <p:nvPr/>
        </p:nvSpPr>
        <p:spPr>
          <a:xfrm>
            <a:off x="1192554" y="1743544"/>
            <a:ext cx="230383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</a:t>
            </a:r>
            <a:r>
              <a:rPr lang="ko-KR" altLang="en-US" sz="16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예측값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별 도로 매핑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48884E-423F-987A-C00C-8FBF6919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49" y="2719959"/>
            <a:ext cx="2547101" cy="288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388978" y="38135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수정사항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1094" y="581408"/>
            <a:ext cx="9530842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311660" y="442909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9C977-3AA0-5A48-A049-0916773A41E8}"/>
              </a:ext>
            </a:extLst>
          </p:cNvPr>
          <p:cNvSpPr txBox="1"/>
          <p:nvPr/>
        </p:nvSpPr>
        <p:spPr>
          <a:xfrm>
            <a:off x="388978" y="726528"/>
            <a:ext cx="1160895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충전소 검색</a:t>
            </a:r>
            <a:endParaRPr lang="en-US" altLang="ko-KR" sz="1500" dirty="0"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C16D5-0C52-60A1-C449-D3FAD40C7F48}"/>
              </a:ext>
            </a:extLst>
          </p:cNvPr>
          <p:cNvSpPr txBox="1"/>
          <p:nvPr/>
        </p:nvSpPr>
        <p:spPr>
          <a:xfrm>
            <a:off x="8046796" y="2313011"/>
            <a:ext cx="3441968" cy="2689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 수정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관광지 지도에서 전환 버튼 클릭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 옵션 변경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혼잡도 기반 검색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거리 별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검색 기능 추가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3E5591E3-B7E4-6F5C-CBB2-649A0C0E4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0" y="1962925"/>
            <a:ext cx="3804235" cy="3221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02A11C-833A-B522-A28C-18C5ACE7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51" y="1796189"/>
            <a:ext cx="1675280" cy="3722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E9092B8-9D26-A7C1-C66D-B580AB8F4A4A}"/>
              </a:ext>
            </a:extLst>
          </p:cNvPr>
          <p:cNvCxnSpPr/>
          <p:nvPr/>
        </p:nvCxnSpPr>
        <p:spPr>
          <a:xfrm>
            <a:off x="4681798" y="3582571"/>
            <a:ext cx="671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CE9903-2207-95CE-BEFD-886B0B8EE461}"/>
              </a:ext>
            </a:extLst>
          </p:cNvPr>
          <p:cNvCxnSpPr/>
          <p:nvPr/>
        </p:nvCxnSpPr>
        <p:spPr>
          <a:xfrm>
            <a:off x="7747000" y="1222818"/>
            <a:ext cx="0" cy="50345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4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1003</Words>
  <Application>Microsoft Office PowerPoint</Application>
  <PresentationFormat>와이드스크린</PresentationFormat>
  <Paragraphs>238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Calibri Light</vt:lpstr>
      <vt:lpstr>Arial</vt:lpstr>
      <vt:lpstr>Wingdings</vt:lpstr>
      <vt:lpstr>Calibri</vt:lpstr>
      <vt:lpstr>G마켓 산스 Medium</vt:lpstr>
      <vt:lpstr>G마켓 산스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정민수</cp:lastModifiedBy>
  <cp:revision>201</cp:revision>
  <dcterms:created xsi:type="dcterms:W3CDTF">2020-10-19T03:50:26Z</dcterms:created>
  <dcterms:modified xsi:type="dcterms:W3CDTF">2023-06-20T01:22:44Z</dcterms:modified>
</cp:coreProperties>
</file>